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5"/>
  </p:notesMasterIdLst>
  <p:sldIdLst>
    <p:sldId id="256" r:id="rId2"/>
    <p:sldId id="257" r:id="rId3"/>
    <p:sldId id="303" r:id="rId4"/>
    <p:sldId id="333" r:id="rId5"/>
    <p:sldId id="324" r:id="rId6"/>
    <p:sldId id="345" r:id="rId7"/>
    <p:sldId id="332" r:id="rId8"/>
    <p:sldId id="334" r:id="rId9"/>
    <p:sldId id="335" r:id="rId10"/>
    <p:sldId id="336" r:id="rId11"/>
    <p:sldId id="326" r:id="rId12"/>
    <p:sldId id="338" r:id="rId13"/>
    <p:sldId id="337" r:id="rId14"/>
    <p:sldId id="339" r:id="rId15"/>
    <p:sldId id="340" r:id="rId16"/>
    <p:sldId id="325" r:id="rId17"/>
    <p:sldId id="341" r:id="rId18"/>
    <p:sldId id="346" r:id="rId19"/>
    <p:sldId id="328" r:id="rId20"/>
    <p:sldId id="359" r:id="rId21"/>
    <p:sldId id="331" r:id="rId22"/>
    <p:sldId id="344" r:id="rId23"/>
    <p:sldId id="343" r:id="rId24"/>
    <p:sldId id="348" r:id="rId25"/>
    <p:sldId id="349" r:id="rId26"/>
    <p:sldId id="350" r:id="rId27"/>
    <p:sldId id="351" r:id="rId28"/>
    <p:sldId id="352" r:id="rId29"/>
    <p:sldId id="353" r:id="rId30"/>
    <p:sldId id="354" r:id="rId31"/>
    <p:sldId id="355" r:id="rId32"/>
    <p:sldId id="356" r:id="rId33"/>
    <p:sldId id="35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6"/>
    <p:restoredTop sz="96327"/>
  </p:normalViewPr>
  <p:slideViewPr>
    <p:cSldViewPr snapToGrid="0" snapToObjects="1">
      <p:cViewPr varScale="1">
        <p:scale>
          <a:sx n="111" d="100"/>
          <a:sy n="111" d="100"/>
        </p:scale>
        <p:origin x="10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7DE00455-9B80-4EFE-8468-ADBF71E1905C}"/>
    <pc:docChg chg="modSld sldOrd">
      <pc:chgData name="Robert McKnight" userId="d5c7fb24-67df-49c0-a0e8-7fe946ae099c" providerId="ADAL" clId="{7DE00455-9B80-4EFE-8468-ADBF71E1905C}" dt="2023-08-09T05:58:11.982" v="3"/>
      <pc:docMkLst>
        <pc:docMk/>
      </pc:docMkLst>
      <pc:sldChg chg="ord">
        <pc:chgData name="Robert McKnight" userId="d5c7fb24-67df-49c0-a0e8-7fe946ae099c" providerId="ADAL" clId="{7DE00455-9B80-4EFE-8468-ADBF71E1905C}" dt="2023-08-09T05:58:11.982" v="3"/>
        <pc:sldMkLst>
          <pc:docMk/>
          <pc:sldMk cId="3977563700" sldId="328"/>
        </pc:sldMkLst>
      </pc:sldChg>
      <pc:sldChg chg="ord">
        <pc:chgData name="Robert McKnight" userId="d5c7fb24-67df-49c0-a0e8-7fe946ae099c" providerId="ADAL" clId="{7DE00455-9B80-4EFE-8468-ADBF71E1905C}" dt="2023-08-09T05:57:24.069" v="1"/>
        <pc:sldMkLst>
          <pc:docMk/>
          <pc:sldMk cId="491221560" sldId="343"/>
        </pc:sldMkLst>
      </pc:sldChg>
      <pc:sldChg chg="ord">
        <pc:chgData name="Robert McKnight" userId="d5c7fb24-67df-49c0-a0e8-7fe946ae099c" providerId="ADAL" clId="{7DE00455-9B80-4EFE-8468-ADBF71E1905C}" dt="2023-08-09T05:57:24.069" v="1"/>
        <pc:sldMkLst>
          <pc:docMk/>
          <pc:sldMk cId="1557487647" sldId="344"/>
        </pc:sldMkLst>
      </pc:sldChg>
      <pc:sldChg chg="ord">
        <pc:chgData name="Robert McKnight" userId="d5c7fb24-67df-49c0-a0e8-7fe946ae099c" providerId="ADAL" clId="{7DE00455-9B80-4EFE-8468-ADBF71E1905C}" dt="2023-08-09T05:58:11.982" v="3"/>
        <pc:sldMkLst>
          <pc:docMk/>
          <pc:sldMk cId="3320253300" sldId="359"/>
        </pc:sldMkLst>
      </pc:sldChg>
    </pc:docChg>
  </pc:docChgLst>
  <pc:docChgLst>
    <pc:chgData name="Robert McKnight" userId="d5c7fb24-67df-49c0-a0e8-7fe946ae099c" providerId="ADAL" clId="{E9FD1D94-633F-4502-98CC-AB8AD23D5A32}"/>
    <pc:docChg chg="modSld">
      <pc:chgData name="Robert McKnight" userId="d5c7fb24-67df-49c0-a0e8-7fe946ae099c" providerId="ADAL" clId="{E9FD1D94-633F-4502-98CC-AB8AD23D5A32}" dt="2025-04-03T01:03:42.278" v="1800" actId="1036"/>
      <pc:docMkLst>
        <pc:docMk/>
      </pc:docMkLst>
      <pc:sldChg chg="modSp mod">
        <pc:chgData name="Robert McKnight" userId="d5c7fb24-67df-49c0-a0e8-7fe946ae099c" providerId="ADAL" clId="{E9FD1D94-633F-4502-98CC-AB8AD23D5A32}" dt="2025-04-03T01:03:42.278" v="1800" actId="1036"/>
        <pc:sldMkLst>
          <pc:docMk/>
          <pc:sldMk cId="1077586671" sldId="256"/>
        </pc:sldMkLst>
        <pc:picChg chg="mod">
          <ac:chgData name="Robert McKnight" userId="d5c7fb24-67df-49c0-a0e8-7fe946ae099c" providerId="ADAL" clId="{E9FD1D94-633F-4502-98CC-AB8AD23D5A32}" dt="2025-04-03T01:03:42.278" v="1800" actId="1036"/>
          <ac:picMkLst>
            <pc:docMk/>
            <pc:sldMk cId="1077586671" sldId="256"/>
            <ac:picMk id="4" creationId="{808E16CA-BF32-4E68-AAAF-189A3408C6C8}"/>
          </ac:picMkLst>
        </pc:picChg>
      </pc:sldChg>
    </pc:docChg>
  </pc:docChgLst>
  <pc:docChgLst>
    <pc:chgData name="Robert McKnight" userId="d5c7fb24-67df-49c0-a0e8-7fe946ae099c" providerId="ADAL" clId="{2C3B4E7E-7C9C-41D4-AD8C-26FAAB3DDEEB}"/>
    <pc:docChg chg="delSld modSld sldOrd">
      <pc:chgData name="Robert McKnight" userId="d5c7fb24-67df-49c0-a0e8-7fe946ae099c" providerId="ADAL" clId="{2C3B4E7E-7C9C-41D4-AD8C-26FAAB3DDEEB}" dt="2024-08-08T06:08:53.765" v="3" actId="47"/>
      <pc:docMkLst>
        <pc:docMk/>
      </pc:docMkLst>
      <pc:sldChg chg="del">
        <pc:chgData name="Robert McKnight" userId="d5c7fb24-67df-49c0-a0e8-7fe946ae099c" providerId="ADAL" clId="{2C3B4E7E-7C9C-41D4-AD8C-26FAAB3DDEEB}" dt="2024-08-08T06:08:53.765" v="3" actId="47"/>
        <pc:sldMkLst>
          <pc:docMk/>
          <pc:sldMk cId="3317462850" sldId="329"/>
        </pc:sldMkLst>
      </pc:sldChg>
      <pc:sldChg chg="ord">
        <pc:chgData name="Robert McKnight" userId="d5c7fb24-67df-49c0-a0e8-7fe946ae099c" providerId="ADAL" clId="{2C3B4E7E-7C9C-41D4-AD8C-26FAAB3DDEEB}" dt="2024-08-06T02:34:50.865" v="1"/>
        <pc:sldMkLst>
          <pc:docMk/>
          <pc:sldMk cId="3317214164" sldId="331"/>
        </pc:sldMkLst>
      </pc:sldChg>
      <pc:sldChg chg="del">
        <pc:chgData name="Robert McKnight" userId="d5c7fb24-67df-49c0-a0e8-7fe946ae099c" providerId="ADAL" clId="{2C3B4E7E-7C9C-41D4-AD8C-26FAAB3DDEEB}" dt="2024-08-08T06:08:47.989" v="2" actId="47"/>
        <pc:sldMkLst>
          <pc:docMk/>
          <pc:sldMk cId="2750568575" sldId="342"/>
        </pc:sldMkLst>
      </pc:sldChg>
      <pc:sldChg chg="ord">
        <pc:chgData name="Robert McKnight" userId="d5c7fb24-67df-49c0-a0e8-7fe946ae099c" providerId="ADAL" clId="{2C3B4E7E-7C9C-41D4-AD8C-26FAAB3DDEEB}" dt="2024-08-06T02:34:50.865" v="1"/>
        <pc:sldMkLst>
          <pc:docMk/>
          <pc:sldMk cId="491221560" sldId="343"/>
        </pc:sldMkLst>
      </pc:sldChg>
      <pc:sldChg chg="ord">
        <pc:chgData name="Robert McKnight" userId="d5c7fb24-67df-49c0-a0e8-7fe946ae099c" providerId="ADAL" clId="{2C3B4E7E-7C9C-41D4-AD8C-26FAAB3DDEEB}" dt="2024-08-06T02:34:50.865" v="1"/>
        <pc:sldMkLst>
          <pc:docMk/>
          <pc:sldMk cId="1557487647" sldId="344"/>
        </pc:sldMkLst>
      </pc:sldChg>
    </pc:docChg>
  </pc:docChgLst>
  <pc:docChgLst>
    <pc:chgData name="Robert McKnight" userId="d5c7fb24-67df-49c0-a0e8-7fe946ae099c" providerId="ADAL" clId="{AF1D4155-B8BF-455E-90C1-EF780BB1FC14}"/>
    <pc:docChg chg="delSld modSld sldOrd">
      <pc:chgData name="Robert McKnight" userId="d5c7fb24-67df-49c0-a0e8-7fe946ae099c" providerId="ADAL" clId="{AF1D4155-B8BF-455E-90C1-EF780BB1FC14}" dt="2024-11-27T03:04:45.338" v="15"/>
      <pc:docMkLst>
        <pc:docMk/>
      </pc:docMkLst>
      <pc:sldChg chg="ord">
        <pc:chgData name="Robert McKnight" userId="d5c7fb24-67df-49c0-a0e8-7fe946ae099c" providerId="ADAL" clId="{AF1D4155-B8BF-455E-90C1-EF780BB1FC14}" dt="2024-11-27T03:04:45.338" v="15"/>
        <pc:sldMkLst>
          <pc:docMk/>
          <pc:sldMk cId="2721367562" sldId="325"/>
        </pc:sldMkLst>
      </pc:sldChg>
      <pc:sldChg chg="modSp mod">
        <pc:chgData name="Robert McKnight" userId="d5c7fb24-67df-49c0-a0e8-7fe946ae099c" providerId="ADAL" clId="{AF1D4155-B8BF-455E-90C1-EF780BB1FC14}" dt="2024-11-27T03:03:17.935" v="11" actId="20577"/>
        <pc:sldMkLst>
          <pc:docMk/>
          <pc:sldMk cId="707388867" sldId="341"/>
        </pc:sldMkLst>
        <pc:spChg chg="mod">
          <ac:chgData name="Robert McKnight" userId="d5c7fb24-67df-49c0-a0e8-7fe946ae099c" providerId="ADAL" clId="{AF1D4155-B8BF-455E-90C1-EF780BB1FC14}" dt="2024-11-27T03:03:17.935" v="11" actId="20577"/>
          <ac:spMkLst>
            <pc:docMk/>
            <pc:sldMk cId="707388867" sldId="341"/>
            <ac:spMk id="2" creationId="{07F6FF8C-A74B-E640-AF2F-9B4E07A213CF}"/>
          </ac:spMkLst>
        </pc:spChg>
      </pc:sldChg>
      <pc:sldChg chg="del">
        <pc:chgData name="Robert McKnight" userId="d5c7fb24-67df-49c0-a0e8-7fe946ae099c" providerId="ADAL" clId="{AF1D4155-B8BF-455E-90C1-EF780BB1FC14}" dt="2024-11-27T02:59:33.527" v="0" actId="47"/>
        <pc:sldMkLst>
          <pc:docMk/>
          <pc:sldMk cId="2405207484" sldId="3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9467376C-75E8-D243-BDCD-E4DF5173197D}" type="presOf" srcId="{1AD416CF-0432-49ED-9B00-78C8F8E129AA}" destId="{C3A8EC70-882D-CC41-90FC-4DB1F2441235}"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3/04/2025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4/3/2025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4/3/2025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156833085" y="8802"/>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State-centric vs History-centric</a:t>
            </a:r>
          </a:p>
          <a:p>
            <a:r>
              <a:rPr lang="en-AU" sz="2400" b="1" dirty="0">
                <a:effectLst/>
              </a:rPr>
              <a:t>State-centric is a snapshot of the current system e.g. hard drive or even memory</a:t>
            </a:r>
          </a:p>
          <a:p>
            <a:pPr lvl="1"/>
            <a:r>
              <a:rPr lang="en-AU" sz="2200" b="1" dirty="0">
                <a:effectLst/>
              </a:rPr>
              <a:t>Infer prior states from snapshot</a:t>
            </a:r>
          </a:p>
          <a:p>
            <a:r>
              <a:rPr lang="en-AU" sz="2400" b="1" dirty="0">
                <a:effectLst/>
              </a:rPr>
              <a:t>History-centric (aka log-centric): timestamped events that may establish a full record of events</a:t>
            </a:r>
          </a:p>
          <a:p>
            <a:pPr lvl="1"/>
            <a:r>
              <a:rPr lang="en-AU" b="1"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Use of tools to assist in examination of data of recovering files of interest, </a:t>
            </a:r>
          </a:p>
          <a:p>
            <a:pPr lvl="1"/>
            <a:r>
              <a:rPr lang="en-AU" b="1" dirty="0">
                <a:effectLst/>
              </a:rPr>
              <a:t>Analysis of hard drives and smartphones: Autopsy/The Sleuth Kit</a:t>
            </a:r>
          </a:p>
          <a:p>
            <a:pPr lvl="1"/>
            <a:r>
              <a:rPr lang="en-AU" b="1" dirty="0">
                <a:effectLst/>
              </a:rPr>
              <a:t>Memory Analysis: Volatility 3</a:t>
            </a:r>
          </a:p>
          <a:p>
            <a:pPr lvl="1"/>
            <a:r>
              <a:rPr lang="en-AU" b="1" dirty="0">
                <a:effectLst/>
              </a:rPr>
              <a:t>Windows specific forensics: Arsenal Recon: Registry (Live and Hive), Disk Images, Hibernation files</a:t>
            </a:r>
          </a:p>
          <a:p>
            <a:pPr lvl="1"/>
            <a:r>
              <a:rPr lang="en-AU" b="1" dirty="0">
                <a:effectLst/>
              </a:rPr>
              <a:t>Network Analysis: Wireshark</a:t>
            </a:r>
          </a:p>
          <a:p>
            <a:pPr lvl="1"/>
            <a:r>
              <a:rPr lang="en-AU" b="1" dirty="0">
                <a:effectLst/>
              </a:rPr>
              <a:t>Mobile device forensics: iPhone Backup Analyzer, </a:t>
            </a:r>
            <a:r>
              <a:rPr lang="en-AU" b="1" dirty="0" err="1">
                <a:effectLst/>
              </a:rPr>
              <a:t>iExplorer</a:t>
            </a:r>
            <a:r>
              <a:rPr lang="en-AU" b="1" dirty="0">
                <a:effectLst/>
              </a:rPr>
              <a:t>, Autopsy, Scalpel, FTK Imager</a:t>
            </a:r>
          </a:p>
          <a:p>
            <a:r>
              <a:rPr lang="en-AU" b="1"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this case the data is presented in easy to access format and includes:</a:t>
            </a:r>
          </a:p>
          <a:p>
            <a:pPr lvl="1"/>
            <a:r>
              <a:rPr lang="en-AU" b="1" dirty="0">
                <a:effectLst/>
              </a:rPr>
              <a:t>Files: organised by type and most recently accessed</a:t>
            </a:r>
          </a:p>
          <a:p>
            <a:pPr lvl="1"/>
            <a:r>
              <a:rPr lang="en-AU" b="1" dirty="0">
                <a:effectLst/>
              </a:rPr>
              <a:t>Deleted files that are able to (in part or whole) be recovered</a:t>
            </a:r>
          </a:p>
          <a:p>
            <a:pPr lvl="1"/>
            <a:r>
              <a:rPr lang="en-AU" b="1" dirty="0">
                <a:effectLst/>
              </a:rPr>
              <a:t>Extracted data:</a:t>
            </a:r>
          </a:p>
          <a:p>
            <a:pPr lvl="2"/>
            <a:r>
              <a:rPr lang="en-AU" b="1" dirty="0">
                <a:effectLst/>
              </a:rPr>
              <a:t>Contacts</a:t>
            </a:r>
          </a:p>
          <a:p>
            <a:pPr lvl="2"/>
            <a:r>
              <a:rPr lang="en-AU" b="1" dirty="0">
                <a:effectLst/>
              </a:rPr>
              <a:t>EXIF data: data embedded in images by cameras containing a image details, timestamp, camera information and location</a:t>
            </a:r>
          </a:p>
          <a:p>
            <a:pPr lvl="2"/>
            <a:r>
              <a:rPr lang="en-AU" b="1" dirty="0">
                <a:effectLst/>
              </a:rPr>
              <a:t>GPS information: this can be obtained from Google and other services that store location history</a:t>
            </a:r>
          </a:p>
          <a:p>
            <a:pPr lvl="2"/>
            <a:r>
              <a:rPr lang="en-AU" b="1" dirty="0">
                <a:effectLst/>
              </a:rPr>
              <a:t>Messages: SMS and other types of messages</a:t>
            </a:r>
          </a:p>
          <a:p>
            <a:pPr lvl="1"/>
            <a:r>
              <a:rPr lang="en-AU" b="1" dirty="0">
                <a:effectLst/>
              </a:rPr>
              <a:t>Email</a:t>
            </a:r>
          </a:p>
          <a:p>
            <a:pPr lvl="1"/>
            <a:r>
              <a:rPr lang="en-AU" b="1"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Analysis is going to be led by the crime being investigated</a:t>
            </a:r>
          </a:p>
          <a:p>
            <a:r>
              <a:rPr lang="en-AU" b="1" dirty="0">
                <a:effectLst/>
              </a:rPr>
              <a:t>Attribution: attributing actions to an individual</a:t>
            </a:r>
          </a:p>
          <a:p>
            <a:r>
              <a:rPr lang="en-AU" b="1" dirty="0">
                <a:effectLst/>
              </a:rPr>
              <a:t>Alibis and statements: cross-checking information provided by individuals with digital evidence</a:t>
            </a:r>
          </a:p>
          <a:p>
            <a:r>
              <a:rPr lang="en-AU" b="1" dirty="0">
                <a:effectLst/>
              </a:rPr>
              <a:t>Intents: In addition to finding objective evidence of a crime, intent (legal term </a:t>
            </a:r>
            <a:r>
              <a:rPr lang="en-AU" b="1" i="1" dirty="0" err="1">
                <a:effectLst/>
              </a:rPr>
              <a:t>mens</a:t>
            </a:r>
            <a:r>
              <a:rPr lang="en-AU" b="1" i="1" dirty="0">
                <a:effectLst/>
              </a:rPr>
              <a:t> rea</a:t>
            </a:r>
            <a:r>
              <a:rPr lang="en-AU" b="1" dirty="0">
                <a:effectLst/>
              </a:rPr>
              <a:t>) can also be explored </a:t>
            </a:r>
          </a:p>
          <a:p>
            <a:r>
              <a:rPr lang="en-AU" b="1" dirty="0">
                <a:effectLst/>
              </a:rPr>
              <a:t>Will examine evidence in the form of</a:t>
            </a:r>
          </a:p>
          <a:p>
            <a:pPr lvl="1"/>
            <a:r>
              <a:rPr lang="en-AU" b="1"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Evidence is accumulated that is related to the crime:</a:t>
            </a:r>
          </a:p>
          <a:p>
            <a:pPr lvl="1"/>
            <a:r>
              <a:rPr lang="en-AU" b="1" dirty="0">
                <a:effectLst/>
              </a:rPr>
              <a:t>Timelines of activities</a:t>
            </a:r>
          </a:p>
          <a:p>
            <a:pPr lvl="2"/>
            <a:r>
              <a:rPr lang="en-AU" b="1" dirty="0">
                <a:effectLst/>
              </a:rPr>
              <a:t>Supporting claimed timeline of events</a:t>
            </a:r>
          </a:p>
          <a:p>
            <a:pPr lvl="1"/>
            <a:r>
              <a:rPr lang="en-AU" b="1" dirty="0">
                <a:effectLst/>
              </a:rPr>
              <a:t>Locations of suspects and defendants</a:t>
            </a:r>
          </a:p>
          <a:p>
            <a:pPr lvl="2"/>
            <a:r>
              <a:rPr lang="en-AU" b="1" dirty="0">
                <a:effectLst/>
              </a:rPr>
              <a:t>Geolocated from images posted on social media</a:t>
            </a:r>
          </a:p>
          <a:p>
            <a:pPr lvl="2"/>
            <a:r>
              <a:rPr lang="en-AU" b="1" dirty="0">
                <a:effectLst/>
              </a:rPr>
              <a:t>Geolocation and heartrate data from Fitbit data  </a:t>
            </a:r>
          </a:p>
          <a:p>
            <a:pPr lvl="1"/>
            <a:r>
              <a:rPr lang="en-AU" b="1" dirty="0">
                <a:effectLst/>
              </a:rPr>
              <a:t>Activities on the computer</a:t>
            </a:r>
          </a:p>
          <a:p>
            <a:pPr lvl="2"/>
            <a:r>
              <a:rPr lang="en-AU" b="1" dirty="0">
                <a:effectLst/>
              </a:rPr>
              <a:t>Search history:</a:t>
            </a:r>
          </a:p>
          <a:p>
            <a:pPr lvl="3"/>
            <a:r>
              <a:rPr lang="en-AU" b="1" dirty="0">
                <a:effectLst/>
              </a:rPr>
              <a:t>Searching for means of committing crimes e.g. poisoning, explosives</a:t>
            </a:r>
          </a:p>
          <a:p>
            <a:pPr lvl="2"/>
            <a:r>
              <a:rPr lang="en-AU" b="1" dirty="0">
                <a:effectLst/>
              </a:rPr>
              <a:t>Network data</a:t>
            </a:r>
          </a:p>
          <a:p>
            <a:pPr lvl="3"/>
            <a:r>
              <a:rPr lang="en-AU" b="1"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Searching for deleted files that are deallocated but not erased:</a:t>
            </a:r>
          </a:p>
          <a:p>
            <a:r>
              <a:rPr lang="en-AU" b="1" dirty="0">
                <a:effectLst/>
              </a:rPr>
              <a:t>Most file systems use a table that holds information about where files are stored on the disk. They are stored in clusters and may not be contiguous</a:t>
            </a:r>
          </a:p>
          <a:p>
            <a:r>
              <a:rPr lang="en-AU" b="1" dirty="0">
                <a:effectLst/>
              </a:rPr>
              <a:t>When a file is deleted, only the entry in the table is overwritten and so the data for the file remains on disk unless overwritten by subsequent file operations</a:t>
            </a:r>
          </a:p>
          <a:p>
            <a:r>
              <a:rPr lang="en-AU" b="1"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Slack Space</a:t>
            </a:r>
          </a:p>
          <a:p>
            <a:pPr lvl="1"/>
            <a:r>
              <a:rPr lang="en-AU" b="1" dirty="0">
                <a:effectLst/>
              </a:rPr>
              <a:t>When disk space is allocated to a file it is done in 512 byte sectors. If the file does not fill the available space there is space left over – slack space</a:t>
            </a:r>
          </a:p>
          <a:p>
            <a:pPr lvl="1"/>
            <a:r>
              <a:rPr lang="en-AU" b="1" dirty="0">
                <a:effectLst/>
              </a:rPr>
              <a:t>This may contain left-over remnants of other files and so contain valuable information</a:t>
            </a:r>
          </a:p>
          <a:p>
            <a:r>
              <a:rPr lang="en-AU" b="1" dirty="0">
                <a:effectLst/>
              </a:rPr>
              <a:t>Alternate Data Streams</a:t>
            </a:r>
          </a:p>
          <a:p>
            <a:pPr lvl="1"/>
            <a:r>
              <a:rPr lang="en-AU" b="1" dirty="0">
                <a:effectLst/>
              </a:rPr>
              <a:t>Windows NTFS allows data to be allocated within a file using a stream and so only the default stream is normally seen</a:t>
            </a:r>
          </a:p>
          <a:p>
            <a:pPr lvl="1"/>
            <a:r>
              <a:rPr lang="en-AU" b="1" dirty="0">
                <a:effectLst/>
              </a:rPr>
              <a:t>It can be used to hide data from casual view and also to hide malware</a:t>
            </a:r>
          </a:p>
          <a:p>
            <a:r>
              <a:rPr lang="en-AU" b="1" dirty="0">
                <a:effectLst/>
              </a:rPr>
              <a:t>Hidden Files</a:t>
            </a:r>
          </a:p>
          <a:p>
            <a:pPr lvl="1"/>
            <a:r>
              <a:rPr lang="en-AU" b="1"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some cases, malware collected may be unknown and working out how they work is called reverse engineering (the code is reverse engineered from the binary data in the program)</a:t>
            </a:r>
          </a:p>
          <a:p>
            <a:r>
              <a:rPr lang="en-AU" b="1" dirty="0">
                <a:effectLst/>
              </a:rPr>
              <a:t>Malware employs evasion techniques to prevent reverse engineering and so it is challenging to do this</a:t>
            </a:r>
          </a:p>
          <a:p>
            <a:r>
              <a:rPr lang="en-AU" b="1"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b="1" dirty="0" err="1">
                <a:effectLst/>
              </a:rPr>
              <a:t>Mirai</a:t>
            </a:r>
            <a:r>
              <a:rPr lang="en-AU" b="1" dirty="0">
                <a:effectLst/>
              </a:rPr>
              <a:t> botnet</a:t>
            </a:r>
          </a:p>
          <a:p>
            <a:pPr lvl="1"/>
            <a:r>
              <a:rPr lang="en-AU" b="1" dirty="0">
                <a:effectLst/>
              </a:rPr>
              <a:t>Incidentally, WannaCry exploited two vulnerabilities in Windows called </a:t>
            </a:r>
            <a:r>
              <a:rPr lang="en-AU" b="1" dirty="0" err="1">
                <a:effectLst/>
              </a:rPr>
              <a:t>DoublePulsar</a:t>
            </a:r>
            <a:r>
              <a:rPr lang="en-AU" b="1" dirty="0">
                <a:effectLst/>
              </a:rPr>
              <a:t> and </a:t>
            </a:r>
            <a:r>
              <a:rPr lang="en-AU" b="1" dirty="0" err="1">
                <a:effectLst/>
              </a:rPr>
              <a:t>EternalBlue</a:t>
            </a:r>
            <a:r>
              <a:rPr lang="en-AU" b="1"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effectLst/>
              </a:rPr>
              <a:t>Can capture memory on machines using tools such as AVML (</a:t>
            </a:r>
            <a:r>
              <a:rPr lang="en-AU" b="1" dirty="0">
                <a:effectLst/>
                <a:hlinkClick r:id="rId3"/>
              </a:rPr>
              <a:t>https://github.com/microsoft/avml</a:t>
            </a:r>
            <a:r>
              <a:rPr lang="en-AU" b="1" dirty="0">
                <a:effectLst/>
              </a:rPr>
              <a:t>) or FTK Imager that produces a memory snapshot </a:t>
            </a:r>
          </a:p>
          <a:p>
            <a:r>
              <a:rPr lang="en-AU" b="1" dirty="0">
                <a:effectLst/>
              </a:rPr>
              <a:t>Using a memory analysis tool Volatility, we can analyse the image created in the previous step.</a:t>
            </a:r>
          </a:p>
          <a:p>
            <a:r>
              <a:rPr lang="en-AU" b="1" dirty="0">
                <a:effectLst/>
              </a:rPr>
              <a:t>To process an image with Volatility we need to specify the profile of the memory image which matches the operating system version of the memory dump</a:t>
            </a:r>
          </a:p>
          <a:p>
            <a:r>
              <a:rPr lang="en-AU" b="1" dirty="0">
                <a:effectLst/>
              </a:rPr>
              <a:t>You can then analyse the dump for artifacts using a set of plugins that are available to read:</a:t>
            </a:r>
          </a:p>
          <a:p>
            <a:pPr lvl="1"/>
            <a:r>
              <a:rPr lang="en-AU" b="1" dirty="0"/>
              <a:t>Network information</a:t>
            </a:r>
          </a:p>
          <a:p>
            <a:pPr lvl="1"/>
            <a:r>
              <a:rPr lang="en-AU" b="1" dirty="0"/>
              <a:t>Process information: detect if malware was running</a:t>
            </a:r>
          </a:p>
          <a:p>
            <a:pPr lvl="1"/>
            <a:r>
              <a:rPr lang="en-AU" b="1" dirty="0"/>
              <a:t>Kernel modules that were loaded </a:t>
            </a:r>
          </a:p>
          <a:p>
            <a:pPr lvl="1"/>
            <a:r>
              <a:rPr lang="en-AU" b="1" dirty="0"/>
              <a:t>Files in use by processes</a:t>
            </a:r>
          </a:p>
          <a:p>
            <a:pPr lvl="1"/>
            <a:r>
              <a:rPr lang="en-AU" b="1"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t>List the processes that were running and search for anything unusual such as malware</a:t>
            </a:r>
          </a:p>
          <a:p>
            <a:r>
              <a:rPr lang="en-AU" b="1" dirty="0"/>
              <a:t>Dump the process and associated memory in order to analyse it further</a:t>
            </a:r>
          </a:p>
          <a:p>
            <a:pPr lvl="1"/>
            <a:r>
              <a:rPr lang="en-AU" b="1" dirty="0"/>
              <a:t>Look for strings in the process that help identify malware</a:t>
            </a:r>
          </a:p>
          <a:p>
            <a:pPr lvl="1"/>
            <a:r>
              <a:rPr lang="en-AU" b="1" dirty="0"/>
              <a:t>Identify user credentials such as usernames and passwords </a:t>
            </a:r>
          </a:p>
          <a:p>
            <a:pPr lvl="1"/>
            <a:r>
              <a:rPr lang="en-AU" b="1" dirty="0"/>
              <a:t>Other details</a:t>
            </a:r>
          </a:p>
          <a:p>
            <a:r>
              <a:rPr lang="en-AU" b="1" dirty="0"/>
              <a:t>Dump the files that are open in memory to examine the contents</a:t>
            </a:r>
          </a:p>
          <a:p>
            <a:r>
              <a:rPr lang="en-AU" b="1" dirty="0">
                <a:effectLst/>
              </a:rPr>
              <a:t>Can read contents of files, registry, clipboard, history of commands typed in shells or </a:t>
            </a:r>
            <a:r>
              <a:rPr lang="en-AU" b="1" dirty="0" err="1">
                <a:effectLst/>
              </a:rPr>
              <a:t>cmd.exe</a:t>
            </a:r>
            <a:r>
              <a:rPr lang="en-AU" b="1" dirty="0">
                <a:effectLst/>
              </a:rPr>
              <a:t> and output of those commands</a:t>
            </a:r>
          </a:p>
          <a:p>
            <a:r>
              <a:rPr lang="en-AU" b="1" dirty="0">
                <a:effectLst/>
              </a:rPr>
              <a:t>Network information will say where and with who the machine was communicating</a:t>
            </a:r>
          </a:p>
          <a:p>
            <a:pPr lvl="1"/>
            <a:r>
              <a:rPr lang="en-AU" b="1" dirty="0">
                <a:effectLst/>
              </a:rPr>
              <a:t>Malware contacting command and control servers </a:t>
            </a:r>
          </a:p>
          <a:p>
            <a:pPr lvl="1"/>
            <a:r>
              <a:rPr lang="en-AU" b="1" dirty="0">
                <a:effectLst/>
              </a:rPr>
              <a:t>Data being exfiltrated </a:t>
            </a:r>
            <a:endParaRPr lang="en-AU" b="1"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Image files come in a variety of different formats but contain</a:t>
            </a:r>
          </a:p>
          <a:p>
            <a:pPr lvl="1"/>
            <a:r>
              <a:rPr lang="en-AU" b="1" dirty="0">
                <a:effectLst/>
              </a:rPr>
              <a:t>Formats include JPEG, TIFF, GIF, BMP, PNG</a:t>
            </a:r>
          </a:p>
          <a:p>
            <a:pPr lvl="1"/>
            <a:r>
              <a:rPr lang="en-AU" b="1" dirty="0">
                <a:effectLst/>
              </a:rPr>
              <a:t>Data: pixels which are represented by n bits to represent amount of red, green and blue</a:t>
            </a:r>
          </a:p>
          <a:p>
            <a:pPr lvl="1"/>
            <a:r>
              <a:rPr lang="en-AU" b="1" dirty="0">
                <a:effectLst/>
              </a:rPr>
              <a:t>Data can be raw or compressed using lossless or lossy compression</a:t>
            </a:r>
          </a:p>
          <a:p>
            <a:pPr lvl="1"/>
            <a:r>
              <a:rPr lang="en-AU" b="1" dirty="0">
                <a:effectLst/>
              </a:rPr>
              <a:t>Data can be held as a raster format or vector format</a:t>
            </a:r>
          </a:p>
          <a:p>
            <a:r>
              <a:rPr lang="en-AU" b="1"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image authenticity (Photoshopping, Deep Fakes or CGI)</a:t>
            </a:r>
          </a:p>
          <a:p>
            <a:pPr lvl="1"/>
            <a:r>
              <a:rPr lang="en-AU" b="1" dirty="0">
                <a:effectLst/>
              </a:rPr>
              <a:t>Some images may not be illegal if they are “representative”</a:t>
            </a:r>
          </a:p>
          <a:p>
            <a:r>
              <a:rPr lang="en-AU" b="1" dirty="0">
                <a:effectLst/>
              </a:rPr>
              <a:t>Establishing image content evidence:</a:t>
            </a:r>
          </a:p>
          <a:p>
            <a:pPr lvl="1"/>
            <a:r>
              <a:rPr lang="en-AU" b="1" dirty="0">
                <a:effectLst/>
              </a:rPr>
              <a:t>Landmarks (e.g. apartment blocks, churches, schools)</a:t>
            </a:r>
          </a:p>
          <a:p>
            <a:pPr lvl="1"/>
            <a:r>
              <a:rPr lang="en-AU" b="1" dirty="0">
                <a:effectLst/>
              </a:rPr>
              <a:t>Visible languages (e.g. shops, road signs, road markings)</a:t>
            </a:r>
          </a:p>
          <a:p>
            <a:pPr lvl="1"/>
            <a:r>
              <a:rPr lang="en-AU" b="1" dirty="0">
                <a:effectLst/>
              </a:rPr>
              <a:t>Topography (e.g. hills, mountains, waterfalls)</a:t>
            </a:r>
          </a:p>
          <a:p>
            <a:pPr lvl="1"/>
            <a:r>
              <a:rPr lang="en-AU" b="1" dirty="0">
                <a:effectLst/>
              </a:rPr>
              <a:t>Street furniture (e.g. benches, bins, bollards)</a:t>
            </a:r>
          </a:p>
          <a:p>
            <a:r>
              <a:rPr lang="en-AU" b="1"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b="1" dirty="0"/>
              <a:t>Poster in Spanish for Tarzan movie on the 26</a:t>
            </a:r>
            <a:r>
              <a:rPr lang="en-AU" b="1" baseline="30000" dirty="0"/>
              <a:t>th</a:t>
            </a:r>
            <a:r>
              <a:rPr lang="en-AU" b="1"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b="1"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b="1" dirty="0"/>
              <a:t>Telephone connector and spare part </a:t>
            </a:r>
          </a:p>
          <a:p>
            <a:r>
              <a:rPr lang="en-AU" b="1"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Variety of methods of analysing images</a:t>
            </a:r>
          </a:p>
          <a:p>
            <a:r>
              <a:rPr lang="en-AU" b="1" dirty="0">
                <a:effectLst/>
              </a:rPr>
              <a:t>Principle Component Analysis (PCA)</a:t>
            </a:r>
          </a:p>
          <a:p>
            <a:r>
              <a:rPr lang="en-AU" b="1" dirty="0">
                <a:effectLst/>
              </a:rPr>
              <a:t>Error Level Analysis (ELA)</a:t>
            </a:r>
          </a:p>
          <a:p>
            <a:pPr lvl="1"/>
            <a:r>
              <a:rPr lang="en-AU" b="1" dirty="0">
                <a:effectLst/>
              </a:rPr>
              <a:t>Each time a JPEG is saved it creates errors which gets progressively less with each save</a:t>
            </a:r>
          </a:p>
          <a:p>
            <a:pPr lvl="1"/>
            <a:r>
              <a:rPr lang="en-AU" b="1" dirty="0">
                <a:effectLst/>
              </a:rPr>
              <a:t>ELA involves saving image to known level and then detecting the error difference</a:t>
            </a:r>
          </a:p>
          <a:p>
            <a:pPr lvl="1"/>
            <a:r>
              <a:rPr lang="en-AU" b="1"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err="1">
                <a:effectLst/>
              </a:rPr>
              <a:t>Locard’s</a:t>
            </a:r>
            <a:r>
              <a:rPr lang="en-AU" b="1" dirty="0">
                <a:effectLst/>
              </a:rPr>
              <a:t> exchange principle:</a:t>
            </a:r>
          </a:p>
          <a:p>
            <a:pPr lvl="1"/>
            <a:r>
              <a:rPr lang="en-AU" b="1" dirty="0">
                <a:effectLst/>
              </a:rPr>
              <a:t>Physical contact between objects inevitably results in the exchange of matter, leaving traces that can be analysed to (partially) reconstruct the event</a:t>
            </a:r>
          </a:p>
          <a:p>
            <a:r>
              <a:rPr lang="en-AU" b="1" dirty="0">
                <a:effectLst/>
              </a:rPr>
              <a:t>All digital contact leaves traces:</a:t>
            </a:r>
          </a:p>
          <a:p>
            <a:pPr lvl="1"/>
            <a:r>
              <a:rPr lang="en-AU" b="1" dirty="0">
                <a:effectLst/>
              </a:rPr>
              <a:t>Browser history</a:t>
            </a:r>
          </a:p>
          <a:p>
            <a:pPr lvl="1"/>
            <a:r>
              <a:rPr lang="en-AU" b="1" dirty="0">
                <a:effectLst/>
              </a:rPr>
              <a:t>Logs (logins, logouts, other events)</a:t>
            </a:r>
          </a:p>
          <a:p>
            <a:pPr lvl="1"/>
            <a:r>
              <a:rPr lang="en-AU" b="1" dirty="0">
                <a:effectLst/>
              </a:rPr>
              <a:t>File creation, modification dates</a:t>
            </a:r>
          </a:p>
          <a:p>
            <a:pPr lvl="1"/>
            <a:r>
              <a:rPr lang="en-AU" b="1" dirty="0">
                <a:effectLst/>
              </a:rPr>
              <a:t>Document metadata such as author, version history</a:t>
            </a:r>
          </a:p>
          <a:p>
            <a:pPr lvl="1"/>
            <a:r>
              <a:rPr lang="en-AU" b="1" dirty="0">
                <a:effectLst/>
              </a:rPr>
              <a:t>Backup files</a:t>
            </a:r>
          </a:p>
          <a:p>
            <a:pPr lvl="1"/>
            <a:r>
              <a:rPr lang="en-AU" b="1"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b="1" dirty="0">
                <a:effectLst/>
              </a:rPr>
              <a:t>In the US, 3 cases in the 1990s established the Daubert standard for scientific evidence in legal proceedings</a:t>
            </a:r>
          </a:p>
          <a:p>
            <a:pPr lvl="1"/>
            <a:r>
              <a:rPr lang="en-AU" sz="2200" b="1" dirty="0">
                <a:effectLst/>
              </a:rPr>
              <a:t>The theoretical underpinnings of the methods must yield testable predictions by means of which the theory could be falsified. </a:t>
            </a:r>
          </a:p>
          <a:p>
            <a:pPr lvl="1"/>
            <a:r>
              <a:rPr lang="en-AU" sz="2200" b="1" dirty="0">
                <a:effectLst/>
              </a:rPr>
              <a:t>The methods should preferably be published in a peer-reviewed journal. </a:t>
            </a:r>
          </a:p>
          <a:p>
            <a:pPr lvl="1"/>
            <a:r>
              <a:rPr lang="en-AU" sz="2200" b="1" dirty="0">
                <a:effectLst/>
              </a:rPr>
              <a:t>There should be a known rate of error that can be used in evaluating the results. </a:t>
            </a:r>
          </a:p>
          <a:p>
            <a:pPr lvl="1"/>
            <a:r>
              <a:rPr lang="en-AU" sz="2200" b="1" dirty="0">
                <a:effectLst/>
              </a:rPr>
              <a:t>The methods should be generally accepted within the relevant scientific community. </a:t>
            </a:r>
          </a:p>
          <a:p>
            <a:r>
              <a:rPr lang="en-AU" sz="2400" b="1" dirty="0">
                <a:effectLst/>
              </a:rPr>
              <a:t>In the UK the Law Commission built on this:</a:t>
            </a:r>
          </a:p>
          <a:p>
            <a:pPr lvl="1"/>
            <a:r>
              <a:rPr lang="en-AU" sz="2200" b="1" dirty="0">
                <a:effectLst/>
              </a:rPr>
              <a:t>No action taken by law enforcement should change data that may be subsequently relied on in court</a:t>
            </a:r>
          </a:p>
          <a:p>
            <a:pPr lvl="1"/>
            <a:r>
              <a:rPr lang="en-AU" sz="2200" b="1" dirty="0">
                <a:effectLst/>
              </a:rPr>
              <a:t>People collecting data should be competent to do so</a:t>
            </a:r>
          </a:p>
          <a:p>
            <a:pPr lvl="1"/>
            <a:r>
              <a:rPr lang="en-AU" sz="2200" b="1" dirty="0">
                <a:effectLst/>
              </a:rPr>
              <a:t>An audit trail that enables someone else to reproduce the results should be kept</a:t>
            </a:r>
          </a:p>
          <a:p>
            <a:pPr lvl="1"/>
            <a:r>
              <a:rPr lang="en-AU" sz="2200" b="1" dirty="0">
                <a:effectLst/>
              </a:rPr>
              <a:t>There should be someone in charge to ensure that the law and these principles are kept</a:t>
            </a:r>
          </a:p>
          <a:p>
            <a:r>
              <a:rPr lang="en-AU" sz="2400" b="1"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Proving attribution is sometimes hard </a:t>
            </a:r>
          </a:p>
          <a:p>
            <a:pPr lvl="1"/>
            <a:r>
              <a:rPr lang="en-AU" sz="2200" b="1" dirty="0">
                <a:effectLst/>
              </a:rPr>
              <a:t>“Someone else used my </a:t>
            </a:r>
            <a:r>
              <a:rPr lang="en-AU" sz="2200" b="1" dirty="0" err="1">
                <a:effectLst/>
              </a:rPr>
              <a:t>WiFi</a:t>
            </a:r>
            <a:r>
              <a:rPr lang="en-AU" sz="2200" b="1" dirty="0">
                <a:effectLst/>
              </a:rPr>
              <a:t>”</a:t>
            </a:r>
          </a:p>
          <a:p>
            <a:r>
              <a:rPr lang="en-AU" sz="2400" b="1" dirty="0">
                <a:effectLst/>
              </a:rPr>
              <a:t>Evidence was not tampered with or altered </a:t>
            </a:r>
          </a:p>
          <a:p>
            <a:r>
              <a:rPr lang="en-AU" sz="2400" b="1" dirty="0">
                <a:effectLst/>
              </a:rPr>
              <a:t>Having correct search warrants </a:t>
            </a:r>
          </a:p>
          <a:p>
            <a:pPr lvl="1"/>
            <a:r>
              <a:rPr lang="en-AU" sz="2200" b="1" dirty="0">
                <a:effectLst/>
              </a:rPr>
              <a:t>Searching for one thing and then discovering evidence for a different crime</a:t>
            </a:r>
          </a:p>
          <a:p>
            <a:r>
              <a:rPr lang="en-AU" sz="2400" b="1"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69933</TotalTime>
  <Words>2357</Words>
  <Application>Microsoft Office PowerPoint</Application>
  <PresentationFormat>Widescreen</PresentationFormat>
  <Paragraphs>445</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Collection of Data</vt:lpstr>
      <vt:lpstr>Collection of Data</vt:lpstr>
      <vt:lpstr>Examination</vt:lpstr>
      <vt:lpstr>Android Examination</vt:lpstr>
      <vt:lpstr>Android Examination II</vt:lpstr>
      <vt:lpstr>The Forensic Process</vt:lpstr>
      <vt:lpstr>Forensic Analysis</vt:lpstr>
      <vt:lpstr>Analysis II</vt:lpstr>
      <vt:lpstr>File System Analysis: Deleted Files</vt:lpstr>
      <vt:lpstr>File System Analysis: Slack Space</vt:lpstr>
      <vt:lpstr>Reverse Engineering</vt:lpstr>
      <vt:lpstr>Memory capture and analysis</vt:lpstr>
      <vt:lpstr>Memory capture and analysis II</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409</cp:revision>
  <dcterms:created xsi:type="dcterms:W3CDTF">2020-01-13T04:26:47Z</dcterms:created>
  <dcterms:modified xsi:type="dcterms:W3CDTF">2025-04-03T01:03:50Z</dcterms:modified>
</cp:coreProperties>
</file>